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4" r:id="rId16"/>
    <p:sldId id="275" r:id="rId17"/>
    <p:sldId id="276" r:id="rId18"/>
    <p:sldId id="269" r:id="rId19"/>
    <p:sldId id="270" r:id="rId20"/>
  </p:sldIdLst>
  <p:sldSz cx="9144000" cy="5143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tags" Target="../tags/tag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jpeg"/><Relationship Id="rId8" Type="http://schemas.openxmlformats.org/officeDocument/2006/relationships/image" Target="../media/image27.jpeg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2.jpeg"/><Relationship Id="rId12" Type="http://schemas.openxmlformats.org/officeDocument/2006/relationships/image" Target="../media/image31.jpeg"/><Relationship Id="rId11" Type="http://schemas.openxmlformats.org/officeDocument/2006/relationships/image" Target="../media/image30.jpeg"/><Relationship Id="rId10" Type="http://schemas.openxmlformats.org/officeDocument/2006/relationships/image" Target="../media/image29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19.png"/><Relationship Id="rId2" Type="http://schemas.openxmlformats.org/officeDocument/2006/relationships/image" Target="../media/image33.jpe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eg"/><Relationship Id="rId8" Type="http://schemas.openxmlformats.org/officeDocument/2006/relationships/image" Target="../media/image40.jpeg"/><Relationship Id="rId7" Type="http://schemas.openxmlformats.org/officeDocument/2006/relationships/image" Target="../media/image39.jpeg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57.jpeg"/><Relationship Id="rId24" Type="http://schemas.openxmlformats.org/officeDocument/2006/relationships/image" Target="../media/image56.jpeg"/><Relationship Id="rId23" Type="http://schemas.openxmlformats.org/officeDocument/2006/relationships/image" Target="../media/image55.jpeg"/><Relationship Id="rId22" Type="http://schemas.openxmlformats.org/officeDocument/2006/relationships/image" Target="../media/image54.jpeg"/><Relationship Id="rId21" Type="http://schemas.openxmlformats.org/officeDocument/2006/relationships/image" Target="../media/image53.jpeg"/><Relationship Id="rId20" Type="http://schemas.openxmlformats.org/officeDocument/2006/relationships/image" Target="../media/image52.jpeg"/><Relationship Id="rId2" Type="http://schemas.openxmlformats.org/officeDocument/2006/relationships/image" Target="../media/image34.jpeg"/><Relationship Id="rId19" Type="http://schemas.openxmlformats.org/officeDocument/2006/relationships/image" Target="../media/image51.jpeg"/><Relationship Id="rId18" Type="http://schemas.openxmlformats.org/officeDocument/2006/relationships/image" Target="../media/image50.jpeg"/><Relationship Id="rId17" Type="http://schemas.openxmlformats.org/officeDocument/2006/relationships/image" Target="../media/image49.jpeg"/><Relationship Id="rId16" Type="http://schemas.openxmlformats.org/officeDocument/2006/relationships/image" Target="../media/image48.jpeg"/><Relationship Id="rId15" Type="http://schemas.openxmlformats.org/officeDocument/2006/relationships/image" Target="../media/image47.jpeg"/><Relationship Id="rId14" Type="http://schemas.openxmlformats.org/officeDocument/2006/relationships/image" Target="../media/image46.jpeg"/><Relationship Id="rId13" Type="http://schemas.openxmlformats.org/officeDocument/2006/relationships/image" Target="../media/image45.jpeg"/><Relationship Id="rId12" Type="http://schemas.openxmlformats.org/officeDocument/2006/relationships/image" Target="../media/image44.jpeg"/><Relationship Id="rId11" Type="http://schemas.openxmlformats.org/officeDocument/2006/relationships/image" Target="../media/image43.jpeg"/><Relationship Id="rId10" Type="http://schemas.openxmlformats.org/officeDocument/2006/relationships/image" Target="../media/image42.jpe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19.png"/><Relationship Id="rId2" Type="http://schemas.openxmlformats.org/officeDocument/2006/relationships/image" Target="../media/image58.jpe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19.png"/><Relationship Id="rId2" Type="http://schemas.openxmlformats.org/officeDocument/2006/relationships/image" Target="../media/image59.jpe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jpeg"/><Relationship Id="rId8" Type="http://schemas.openxmlformats.org/officeDocument/2006/relationships/image" Target="../media/image67.jpeg"/><Relationship Id="rId7" Type="http://schemas.openxmlformats.org/officeDocument/2006/relationships/image" Target="../media/image66.jpeg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76.jpeg"/><Relationship Id="rId16" Type="http://schemas.openxmlformats.org/officeDocument/2006/relationships/image" Target="../media/image75.jpeg"/><Relationship Id="rId15" Type="http://schemas.openxmlformats.org/officeDocument/2006/relationships/image" Target="../media/image74.jpeg"/><Relationship Id="rId14" Type="http://schemas.openxmlformats.org/officeDocument/2006/relationships/image" Target="../media/image73.jpeg"/><Relationship Id="rId13" Type="http://schemas.openxmlformats.org/officeDocument/2006/relationships/image" Target="../media/image72.jpeg"/><Relationship Id="rId12" Type="http://schemas.openxmlformats.org/officeDocument/2006/relationships/image" Target="../media/image71.jpeg"/><Relationship Id="rId11" Type="http://schemas.openxmlformats.org/officeDocument/2006/relationships/image" Target="../media/image70.jpeg"/><Relationship Id="rId10" Type="http://schemas.openxmlformats.org/officeDocument/2006/relationships/image" Target="../media/image69.jpe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8.png"/><Relationship Id="rId3" Type="http://schemas.openxmlformats.org/officeDocument/2006/relationships/image" Target="../media/image77.jpeg"/><Relationship Id="rId2" Type="http://schemas.openxmlformats.org/officeDocument/2006/relationships/image" Target="../media/image19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5.jpeg"/><Relationship Id="rId7" Type="http://schemas.openxmlformats.org/officeDocument/2006/relationships/image" Target="../media/image84.jpeg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17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197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795756" cy="218998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25" y="153670"/>
            <a:ext cx="2530475" cy="4836160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1585367" y="1162706"/>
            <a:ext cx="4879340" cy="2361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8000" b="1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</a:t>
            </a:r>
            <a:r>
              <a:rPr sz="4400" b="1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心光漫游记</a:t>
            </a:r>
            <a:endParaRPr sz="4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30810" algn="l" rtl="0" eaLnBrk="0">
              <a:lnSpc>
                <a:spcPct val="81000"/>
              </a:lnSpc>
              <a:spcBef>
                <a:spcPts val="1835"/>
              </a:spcBef>
            </a:pPr>
            <a:r>
              <a:rPr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节</a:t>
            </a:r>
            <a:r>
              <a:rPr sz="2300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   </a:t>
            </a:r>
            <a:r>
              <a:rPr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气</a:t>
            </a:r>
            <a:r>
              <a:rPr sz="2300" u="sng" kern="0" spc="16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  </a:t>
            </a:r>
            <a:r>
              <a:rPr lang="zh-CN"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疗</a:t>
            </a:r>
            <a:r>
              <a:rPr lang="en-US" altLang="zh-CN"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    </a:t>
            </a:r>
            <a:r>
              <a:rPr lang="zh-CN"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愈</a:t>
            </a:r>
            <a:r>
              <a:rPr sz="2300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  </a:t>
            </a:r>
            <a:r>
              <a:rPr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沙</a:t>
            </a:r>
            <a:r>
              <a:rPr sz="2300" u="sng" kern="0" spc="17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  </a:t>
            </a:r>
            <a:r>
              <a:rPr sz="2300" b="1" u="sng" kern="0" spc="-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龙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algn="l" rtl="0" eaLnBrk="0">
              <a:lnSpc>
                <a:spcPct val="19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8435" algn="l" rtl="0" eaLnBrk="0">
              <a:lnSpc>
                <a:spcPct val="93000"/>
              </a:lnSpc>
              <a:spcBef>
                <a:spcPts val="425"/>
              </a:spcBef>
              <a:tabLst>
                <a:tab pos="305435" algn="l"/>
              </a:tabLst>
            </a:pPr>
            <a:r>
              <a:rPr sz="14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	</a:t>
            </a:r>
            <a:r>
              <a:rPr sz="1400" kern="0" spc="1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</a:t>
            </a:r>
            <a:r>
              <a:rPr sz="1400" kern="0" spc="-4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姜姜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78435" algn="l" rtl="0" eaLnBrk="0">
              <a:lnSpc>
                <a:spcPts val="1860"/>
              </a:lnSpc>
              <a:spcBef>
                <a:spcPts val="305"/>
              </a:spcBef>
              <a:tabLst>
                <a:tab pos="305435" algn="l"/>
              </a:tabLst>
            </a:pPr>
            <a:r>
              <a:rPr sz="14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	</a:t>
            </a:r>
            <a:r>
              <a:rPr sz="1400" kern="0" spc="1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</a:t>
            </a:r>
            <a:r>
              <a:rPr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202</a:t>
            </a:r>
            <a:r>
              <a:rPr lang="en-US"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</a:t>
            </a:r>
            <a:r>
              <a:rPr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.06.</a:t>
            </a:r>
            <a:r>
              <a:rPr lang="en-US"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21</a:t>
            </a:r>
            <a:endParaRPr lang="en-US" sz="1400" kern="0" spc="5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64413" y="3294165"/>
            <a:ext cx="126688" cy="19770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64413" y="3038260"/>
            <a:ext cx="126688" cy="1977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929217" y="3673411"/>
            <a:ext cx="357057" cy="283702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19631" y="4357383"/>
            <a:ext cx="953715" cy="454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5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574" name="picture 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016500" y="737870"/>
            <a:ext cx="1988185" cy="457835"/>
          </a:xfrm>
          <a:prstGeom prst="rect">
            <a:avLst/>
          </a:prstGeom>
        </p:spPr>
        <p:txBody>
          <a:bodyPr anchor="ctr">
            <a:scene3d>
              <a:camera prst="legacyObliqueTopLeft">
                <a:rot lat="0" lon="0" rev="0"/>
              </a:camera>
              <a:lightRig rig="legacyFlat1" dir="tl"/>
            </a:scene3d>
          </a:bodyPr>
          <a:p>
            <a:pPr algn="l">
              <a:lnSpc>
                <a:spcPct val="168000"/>
              </a:lnSpc>
            </a:pPr>
            <a:r>
              <a:rPr lang="zh-CN" altLang="en-US" sz="2800" b="1" kern="15000" spc="300">
                <a:solidFill>
                  <a:schemeClr val="tx1">
                    <a:lumMod val="85000"/>
                    <a:lumOff val="15000"/>
                    <a:alpha val="100000"/>
                  </a:schemeClr>
                </a:solidFill>
                <a:effectLst/>
                <a:latin typeface="+mn-ea"/>
              </a:rPr>
              <a:t>姜姜老师</a:t>
            </a:r>
            <a:endParaRPr lang="zh-CN" altLang="en-US" sz="2800" b="1" kern="15000" spc="300">
              <a:solidFill>
                <a:schemeClr val="tx1">
                  <a:lumMod val="85000"/>
                  <a:lumOff val="15000"/>
                  <a:alpha val="100000"/>
                </a:schemeClr>
              </a:solidFill>
              <a:effectLst/>
              <a:latin typeface="+mn-ea"/>
            </a:endParaRPr>
          </a:p>
        </p:txBody>
      </p:sp>
      <p:pic>
        <p:nvPicPr>
          <p:cNvPr id="6" name="图片 5" descr="WechatIMG10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0" y="1098550"/>
            <a:ext cx="2133600" cy="3201035"/>
          </a:xfrm>
          <a:prstGeom prst="rect">
            <a:avLst/>
          </a:prstGeom>
        </p:spPr>
      </p:pic>
      <p:pic>
        <p:nvPicPr>
          <p:cNvPr id="7" name="picture 5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72860" y="2317456"/>
            <a:ext cx="143821" cy="224442"/>
          </a:xfrm>
          <a:prstGeom prst="rect">
            <a:avLst/>
          </a:prstGeom>
        </p:spPr>
      </p:pic>
      <p:pic>
        <p:nvPicPr>
          <p:cNvPr id="8" name="picture 5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872860" y="1964396"/>
            <a:ext cx="143821" cy="224442"/>
          </a:xfrm>
          <a:prstGeom prst="rect">
            <a:avLst/>
          </a:prstGeom>
        </p:spPr>
      </p:pic>
      <p:pic>
        <p:nvPicPr>
          <p:cNvPr id="9" name="picture 5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872860" y="1611336"/>
            <a:ext cx="143821" cy="22444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16500" y="1524000"/>
            <a:ext cx="3759835" cy="2940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>
              <a:lnSpc>
                <a:spcPct val="130000"/>
              </a:lnSpc>
              <a:buFont typeface="Arial" panose="020B0604020202090204" pitchFamily="34" charset="0"/>
              <a:buNone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情绪疗愈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导师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30000"/>
              </a:lnSpc>
              <a:buFont typeface="Arial" panose="020B0604020202090204" pitchFamily="34" charset="0"/>
              <a:buNone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疗愈式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商业教练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30000"/>
              </a:lnSpc>
              <a:buFont typeface="Arial" panose="020B0604020202090204" pitchFamily="34" charset="0"/>
              <a:buNone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私域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变现操盘手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30000"/>
              </a:lnSpc>
              <a:buFont typeface="Arial" panose="020B0604020202090204" pitchFamily="34" charset="0"/>
              <a:buNone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30000"/>
              </a:lnSpc>
              <a:buFont typeface="Arial" panose="020B0604020202090204" pitchFamily="34" charset="0"/>
              <a:buNone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线下落地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100+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场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沙龙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30000"/>
              </a:lnSpc>
              <a:buFont typeface="Arial" panose="020B0604020202090204" pitchFamily="34" charset="0"/>
              <a:buNone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合作品牌：中科院植物园、楚天地产、奥迪汽车、克丽缇娜等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4044315" y="897255"/>
            <a:ext cx="4758055" cy="3729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691890" algn="l" rtl="0" eaLnBrk="0">
              <a:lnSpc>
                <a:spcPts val="156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夏至是二十四节气中的第十个节气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，也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是夏季的第四个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节气</a:t>
            </a:r>
            <a:r>
              <a:rPr sz="1500" kern="0" spc="-2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，于每年公历6 月20日-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22日交节。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indent="1905" algn="l" rtl="0" eaLnBrk="0">
              <a:lnSpc>
                <a:spcPct val="98000"/>
              </a:lnSpc>
              <a:spcBef>
                <a:spcPts val="455"/>
              </a:spcBef>
            </a:pP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这一天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，太阳直射地面的位置到达一年的最北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端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，几乎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直射北回归线</a:t>
            </a:r>
            <a:r>
              <a:rPr sz="1500" kern="0" spc="-2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，此时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，北半球各地的白昼时间达到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全年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最长。对于北回归线及其以北的地区来说</a:t>
            </a:r>
            <a:r>
              <a:rPr sz="1500" kern="0" spc="-2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，夏至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日也是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一年中正午太阳高度最高的一天。夏至过后</a:t>
            </a:r>
            <a:r>
              <a:rPr sz="1500" kern="0" spc="-2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，太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阳直射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点开始从北回归线向南移动</a:t>
            </a:r>
            <a:r>
              <a:rPr sz="1500" kern="0" spc="-2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，北半球白昼开始逐渐变短。</a:t>
            </a:r>
            <a:r>
              <a:rPr sz="15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民间有</a:t>
            </a:r>
            <a:r>
              <a:rPr sz="1500" kern="0" spc="19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</a:t>
            </a:r>
            <a:r>
              <a:rPr sz="1500" kern="0" spc="-36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吃过夏至面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，一天</a:t>
            </a:r>
            <a:r>
              <a:rPr sz="15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短一线”</a:t>
            </a:r>
            <a:r>
              <a:rPr sz="1500" kern="0" spc="-34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的说法。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5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indent="1270" algn="l" rtl="0" eaLnBrk="0">
              <a:lnSpc>
                <a:spcPct val="97000"/>
              </a:lnSpc>
              <a:spcBef>
                <a:spcPts val="0"/>
              </a:spcBef>
            </a:pP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夏至时节</a:t>
            </a:r>
            <a:r>
              <a:rPr sz="1500" kern="0" spc="-2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，气温显著上升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，北方地区进入盛夏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4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，南方地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区则更加炎热。</a:t>
            </a:r>
            <a:r>
              <a:rPr sz="1500" kern="0" spc="-3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随着气温升高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，降雨量也逐渐增加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，尤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其是南方地区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，进入梅雨季节。夏至是农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作物生长的旺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盛期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，植物进入快速生长期</a:t>
            </a:r>
            <a:r>
              <a:rPr sz="1500" kern="0" spc="-2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5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，动物活</a:t>
            </a:r>
            <a:r>
              <a:rPr sz="1500" kern="0" spc="-3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动也更加频繁。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6488" y="515112"/>
            <a:ext cx="2673095" cy="4207763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1975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795756" cy="218998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4947729" y="1163421"/>
            <a:ext cx="507733" cy="507733"/>
            <a:chOff x="0" y="0"/>
            <a:chExt cx="507733" cy="507733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7733" cy="507733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-12700" y="-12700"/>
              <a:ext cx="5334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15900" algn="l" rtl="0" eaLnBrk="0">
                <a:lnSpc>
                  <a:spcPct val="71000"/>
                </a:lnSpc>
                <a:spcBef>
                  <a:spcPts val="0"/>
                </a:spcBef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3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sp>
        <p:nvSpPr>
          <p:cNvPr id="48" name="textbox 48"/>
          <p:cNvSpPr/>
          <p:nvPr/>
        </p:nvSpPr>
        <p:spPr>
          <a:xfrm>
            <a:off x="5033810" y="1706055"/>
            <a:ext cx="294640" cy="1551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2300" kern="0" spc="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荫凉的指引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pic>
        <p:nvPicPr>
          <p:cNvPr id="50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24953" y="4244848"/>
            <a:ext cx="947161" cy="449072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597487" y="307027"/>
            <a:ext cx="1546512" cy="287402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214872" y="1163421"/>
            <a:ext cx="507885" cy="507733"/>
            <a:chOff x="0" y="0"/>
            <a:chExt cx="507885" cy="507733"/>
          </a:xfrm>
        </p:grpSpPr>
        <p:pic>
          <p:nvPicPr>
            <p:cNvPr id="54" name="picture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07885" cy="507733"/>
            </a:xfrm>
            <a:prstGeom prst="rect">
              <a:avLst/>
            </a:prstGeom>
          </p:spPr>
        </p:pic>
        <p:sp>
          <p:nvSpPr>
            <p:cNvPr id="56" name="textbox 56"/>
            <p:cNvSpPr/>
            <p:nvPr/>
          </p:nvSpPr>
          <p:spPr>
            <a:xfrm>
              <a:off x="-12700" y="-12700"/>
              <a:ext cx="5334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10820" algn="l" rtl="0" eaLnBrk="0">
                <a:lnSpc>
                  <a:spcPct val="71000"/>
                </a:lnSpc>
                <a:spcBef>
                  <a:spcPts val="0"/>
                </a:spcBef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4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sp>
        <p:nvSpPr>
          <p:cNvPr id="58" name="textbox 58"/>
          <p:cNvSpPr/>
          <p:nvPr/>
        </p:nvSpPr>
        <p:spPr>
          <a:xfrm>
            <a:off x="6305575" y="1706055"/>
            <a:ext cx="310515" cy="156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300" kern="0" spc="12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安放光与影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sp>
        <p:nvSpPr>
          <p:cNvPr id="62" name="textbox 62"/>
          <p:cNvSpPr/>
          <p:nvPr/>
        </p:nvSpPr>
        <p:spPr>
          <a:xfrm>
            <a:off x="2511336" y="1706055"/>
            <a:ext cx="303530" cy="1564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300" kern="0" spc="12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与盛夏共鸣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3774056" y="1706055"/>
            <a:ext cx="293370" cy="1549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2300" kern="0" spc="9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内心的热点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3680447" y="1163421"/>
            <a:ext cx="507733" cy="507733"/>
            <a:chOff x="0" y="0"/>
            <a:chExt cx="507733" cy="507733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07733" cy="507733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533400" cy="5759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08915" algn="l" rtl="0" eaLnBrk="0">
                <a:lnSpc>
                  <a:spcPct val="70000"/>
                </a:lnSpc>
                <a:spcBef>
                  <a:spcPts val="5"/>
                </a:spcBef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2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2412492" y="1163421"/>
            <a:ext cx="508393" cy="507733"/>
            <a:chOff x="0" y="0"/>
            <a:chExt cx="508393" cy="507733"/>
          </a:xfrm>
        </p:grpSpPr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08393" cy="507733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534035" cy="5759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3520" algn="l" rtl="0" eaLnBrk="0">
                <a:lnSpc>
                  <a:spcPct val="70000"/>
                </a:lnSpc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1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pic>
        <p:nvPicPr>
          <p:cNvPr id="80" name="picture 8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82413" y="3673411"/>
            <a:ext cx="357057" cy="2837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3962400" y="1124712"/>
            <a:ext cx="4876800" cy="3022092"/>
            <a:chOff x="0" y="0"/>
            <a:chExt cx="4876800" cy="3022092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876800" cy="3022092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-12700" y="-12700"/>
              <a:ext cx="4902200" cy="30486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987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闭上眼睛用你的嗅觉去感受一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下夏日的气息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9870" algn="l" rtl="0" eaLnBrk="0">
                <a:lnSpc>
                  <a:spcPct val="128000"/>
                </a:lnSpc>
                <a:spcBef>
                  <a:spcPts val="455"/>
                </a:spcBef>
              </a:pP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明选1张卡牌代表你心中最有感觉的</a:t>
              </a:r>
              <a:r>
                <a:rPr sz="1500" b="1" u="sng" kern="0" spc="90" dirty="0">
                  <a:solidFill>
                    <a:srgbClr val="FFC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盛夏</a:t>
              </a:r>
              <a:r>
                <a:rPr sz="1500" b="1" u="sng" kern="0" spc="80" dirty="0">
                  <a:solidFill>
                    <a:srgbClr val="FFC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时刻</a:t>
              </a:r>
              <a:endParaRPr sz="1500" dirty="0">
                <a:solidFill>
                  <a:srgbClr val="FFC000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9870" algn="l" rtl="0" eaLnBrk="0">
                <a:lnSpc>
                  <a:spcPct val="87000"/>
                </a:lnSpc>
                <a:spcBef>
                  <a:spcPts val="450"/>
                </a:spcBef>
              </a:pP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</a:t>
              </a:r>
              <a:r>
                <a:rPr sz="15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    </a:t>
              </a: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你会用什么形容词去描</a:t>
              </a:r>
              <a:r>
                <a:rPr sz="1500" kern="0" spc="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绘盛夏带给你的感觉？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5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25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987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如果这个画面有温度</a:t>
              </a:r>
              <a:r>
                <a:rPr sz="1500" kern="0" spc="-1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，你觉得它是多少度？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90" name="textbox 90"/>
          <p:cNvSpPr/>
          <p:nvPr/>
        </p:nvSpPr>
        <p:spPr>
          <a:xfrm>
            <a:off x="936752" y="150723"/>
            <a:ext cx="7780655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sz="17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PART</a:t>
            </a:r>
            <a:r>
              <a:rPr sz="1700" kern="0" spc="1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1-与盛夏共鸣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8600" y="1124712"/>
            <a:ext cx="3657600" cy="3023616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325595" y="306189"/>
            <a:ext cx="7329805" cy="243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1715"/>
              </a:lnSpc>
            </a:pPr>
            <a:r>
              <a:rPr sz="1200" kern="0" spc="9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明选1张卡牌代表你心中最有感觉的</a:t>
            </a:r>
            <a:r>
              <a:rPr sz="1200" kern="0" spc="1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</a:t>
            </a:r>
            <a:r>
              <a:rPr sz="1200" kern="0" spc="9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“盛夏时刻”</a:t>
            </a:r>
            <a:r>
              <a:rPr sz="1200" kern="0" spc="-20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kern="0" spc="9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，你会想到什么形容词？你觉得这</a:t>
            </a:r>
            <a:r>
              <a:rPr sz="1200" kern="0" spc="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个画面是多少度？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48200" y="2953512"/>
            <a:ext cx="1115568" cy="1543812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5132120" y="4459808"/>
            <a:ext cx="18923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10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43628" y="819912"/>
            <a:ext cx="1115568" cy="1543812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8052027" y="2310968"/>
            <a:ext cx="11049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6591706" y="2310968"/>
            <a:ext cx="107315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5128031" y="2358974"/>
            <a:ext cx="107315" cy="158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43800" y="2953512"/>
            <a:ext cx="1143000" cy="1543812"/>
          </a:xfrm>
          <a:prstGeom prst="rect">
            <a:avLst/>
          </a:prstGeom>
        </p:spPr>
      </p:pic>
      <p:sp>
        <p:nvSpPr>
          <p:cNvPr id="118" name="textbox 118"/>
          <p:cNvSpPr/>
          <p:nvPr/>
        </p:nvSpPr>
        <p:spPr>
          <a:xfrm>
            <a:off x="8053121" y="4459808"/>
            <a:ext cx="18923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38671" y="2985515"/>
            <a:ext cx="1100327" cy="1531620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6592621" y="4459808"/>
            <a:ext cx="18923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11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525511" y="812291"/>
            <a:ext cx="1104900" cy="1530096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096000" y="824483"/>
            <a:ext cx="1092707" cy="1502664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752600" y="819912"/>
            <a:ext cx="1082040" cy="1499616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00400" y="824484"/>
            <a:ext cx="1078992" cy="1493519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200400" y="2953512"/>
            <a:ext cx="1114044" cy="1543812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3698442" y="4459808"/>
            <a:ext cx="113665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9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752600" y="2953512"/>
            <a:ext cx="1115568" cy="1543812"/>
          </a:xfrm>
          <a:prstGeom prst="rect">
            <a:avLst/>
          </a:prstGeom>
        </p:spPr>
      </p:pic>
      <p:sp>
        <p:nvSpPr>
          <p:cNvPr id="140" name="textbox 140"/>
          <p:cNvSpPr/>
          <p:nvPr/>
        </p:nvSpPr>
        <p:spPr>
          <a:xfrm>
            <a:off x="2285644" y="4459808"/>
            <a:ext cx="11176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8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3660546" y="2310968"/>
            <a:ext cx="111125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04800" y="819911"/>
            <a:ext cx="1098804" cy="1522476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2244090" y="2310968"/>
            <a:ext cx="112395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304800" y="2953512"/>
            <a:ext cx="1114044" cy="1543812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724027" y="4459808"/>
            <a:ext cx="111760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7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798245" y="2310968"/>
            <a:ext cx="94615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124712"/>
            <a:ext cx="3660648" cy="3023616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936752" y="150723"/>
            <a:ext cx="7780655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sz="17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PART</a:t>
            </a: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2-内心的热点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3962400" y="1124712"/>
            <a:ext cx="4876800" cy="3022092"/>
            <a:chOff x="0" y="0"/>
            <a:chExt cx="4876800" cy="3022092"/>
          </a:xfrm>
        </p:grpSpPr>
        <p:pic>
          <p:nvPicPr>
            <p:cNvPr id="166" name="picture 1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876800" cy="3022092"/>
            </a:xfrm>
            <a:prstGeom prst="rect">
              <a:avLst/>
            </a:prstGeom>
          </p:spPr>
        </p:pic>
        <p:sp>
          <p:nvSpPr>
            <p:cNvPr id="168" name="textbox 168"/>
            <p:cNvSpPr/>
            <p:nvPr/>
          </p:nvSpPr>
          <p:spPr>
            <a:xfrm>
              <a:off x="-12700" y="-12700"/>
              <a:ext cx="4902200" cy="30708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8600" algn="l" rtl="0" eaLnBrk="0">
                <a:lnSpc>
                  <a:spcPts val="1860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依据自己最近的状态</a:t>
              </a:r>
              <a:r>
                <a:rPr sz="1400" kern="0" spc="-2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，凭直觉</a:t>
              </a:r>
              <a:r>
                <a:rPr sz="1400" kern="0" spc="-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明选2张卡牌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518795" indent="-290195" algn="l" rtl="0" eaLnBrk="0">
                <a:lnSpc>
                  <a:spcPct val="94000"/>
                </a:lnSpc>
                <a:spcBef>
                  <a:spcPts val="430"/>
                </a:spcBef>
              </a:pP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一张是</a:t>
              </a:r>
              <a:r>
                <a:rPr sz="1400" kern="0" spc="1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“</a:t>
              </a:r>
              <a:r>
                <a:rPr sz="1400" kern="0" spc="-3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阳能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量-热情火山卡”</a:t>
              </a:r>
              <a:r>
                <a:rPr sz="1400" kern="0" spc="-2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，代表当下让你的内    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心充满热情与活力</a:t>
              </a:r>
              <a:r>
                <a:rPr sz="1400" kern="0" spc="-2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，干劲十足的事物；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2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511175" indent="-282575" algn="l" rtl="0" eaLnBrk="0">
                <a:lnSpc>
                  <a:spcPct val="94000"/>
                </a:lnSpc>
                <a:spcBef>
                  <a:spcPts val="430"/>
                </a:spcBef>
              </a:pP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一张是</a:t>
              </a:r>
              <a:r>
                <a:rPr sz="1400" kern="0" spc="17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“</a:t>
              </a:r>
              <a:r>
                <a:rPr sz="1400" kern="0" spc="-30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阴能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量-焦灼地表卡”</a:t>
              </a:r>
              <a:r>
                <a:rPr sz="1400" kern="0" spc="-2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，代表当下让你感到    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烦躁焦灼</a:t>
              </a:r>
              <a:r>
                <a:rPr sz="1400" kern="0" spc="-2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，十分消耗心力的事物；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9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509270" indent="-280670" algn="l" rtl="0" eaLnBrk="0">
                <a:lnSpc>
                  <a:spcPct val="107000"/>
                </a:lnSpc>
                <a:spcBef>
                  <a:spcPts val="5"/>
                </a:spcBef>
              </a:pP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</a:t>
              </a:r>
              <a:r>
                <a:rPr sz="14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   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4人一组（确认好A/B/C/D)</a:t>
              </a:r>
              <a:r>
                <a:rPr sz="1400" kern="0" spc="-2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，在小组内轮流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分享</a:t>
              </a:r>
              <a:r>
                <a:rPr sz="1400" kern="0" spc="-2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  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下一位伙伴在分享自己的卡牌之前要给上</a:t>
              </a:r>
              <a:r>
                <a:rPr sz="1400" kern="0" spc="-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一位伙伴反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  </a:t>
              </a:r>
              <a:r>
                <a:rPr sz="1400" kern="0" spc="-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馈你从TA的分享中发现了什么。（T</a:t>
              </a:r>
              <a:r>
                <a:rPr sz="1400" kern="0" spc="-4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A的需求和渴望）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pic>
        <p:nvPicPr>
          <p:cNvPr id="176" name="picture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2420" y="3663695"/>
            <a:ext cx="864108" cy="1219200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18844" y="812291"/>
            <a:ext cx="897635" cy="1243584"/>
          </a:xfrm>
          <a:prstGeom prst="rect">
            <a:avLst/>
          </a:prstGeom>
        </p:spPr>
      </p:pic>
      <p:sp>
        <p:nvSpPr>
          <p:cNvPr id="184" name="textbox 184"/>
          <p:cNvSpPr/>
          <p:nvPr/>
        </p:nvSpPr>
        <p:spPr>
          <a:xfrm>
            <a:off x="1815433" y="1986030"/>
            <a:ext cx="9779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86" name="textbox 186"/>
          <p:cNvSpPr/>
          <p:nvPr/>
        </p:nvSpPr>
        <p:spPr>
          <a:xfrm>
            <a:off x="310845" y="184988"/>
            <a:ext cx="2908935" cy="227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590"/>
              </a:lnSpc>
            </a:pPr>
            <a:r>
              <a:rPr sz="12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依据自己最近的状态</a:t>
            </a:r>
            <a:r>
              <a:rPr sz="1200" kern="0" spc="-16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，凭直觉明选2张卡牌;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311759" y="433628"/>
            <a:ext cx="7915910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一张</a:t>
            </a:r>
            <a:r>
              <a:rPr sz="1200" kern="0" spc="1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</a:t>
            </a:r>
            <a:r>
              <a:rPr sz="1200" kern="0" spc="-26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kern="0" spc="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阳能量-热情火山卡”代表当下让你热情饱满的事物；</a:t>
            </a:r>
            <a:r>
              <a:rPr sz="12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一张</a:t>
            </a:r>
            <a:r>
              <a:rPr sz="1200" kern="0" spc="1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</a:t>
            </a:r>
            <a:r>
              <a:rPr sz="1200" kern="0" spc="-2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阴能量-焦灼地表卡”代表当下让你烦躁耗能的事物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4800" y="819912"/>
            <a:ext cx="891539" cy="1234440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18844" y="2243327"/>
            <a:ext cx="880872" cy="1203960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484120" y="2243328"/>
            <a:ext cx="891539" cy="1243584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493264" y="812291"/>
            <a:ext cx="891540" cy="1235964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751832" y="2229612"/>
            <a:ext cx="886967" cy="1220724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5106817" y="341732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13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760975" y="798576"/>
            <a:ext cx="886968" cy="1220724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5144842" y="1986030"/>
            <a:ext cx="9334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602736" y="2223515"/>
            <a:ext cx="896112" cy="1242060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867400" y="798576"/>
            <a:ext cx="880871" cy="1220724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6277442" y="1986030"/>
            <a:ext cx="958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12" name="picture 2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859779" y="2229612"/>
            <a:ext cx="880871" cy="1220724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751832" y="3654552"/>
            <a:ext cx="888491" cy="1231392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602736" y="3674364"/>
            <a:ext cx="896112" cy="1242060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5124417" y="4881630"/>
            <a:ext cx="17653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21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967727" y="798576"/>
            <a:ext cx="886968" cy="1199387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092440" y="819912"/>
            <a:ext cx="880871" cy="1226820"/>
          </a:xfrm>
          <a:prstGeom prst="rect">
            <a:avLst/>
          </a:prstGeom>
        </p:spPr>
      </p:pic>
      <p:sp>
        <p:nvSpPr>
          <p:cNvPr id="224" name="textbox 224"/>
          <p:cNvSpPr/>
          <p:nvPr/>
        </p:nvSpPr>
        <p:spPr>
          <a:xfrm>
            <a:off x="7349457" y="4881630"/>
            <a:ext cx="17653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23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7371044" y="1986030"/>
            <a:ext cx="9715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7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28" name="picture 2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083297" y="2250948"/>
            <a:ext cx="880871" cy="1193292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961631" y="3672840"/>
            <a:ext cx="902207" cy="1219200"/>
          </a:xfrm>
          <a:prstGeom prst="rect">
            <a:avLst/>
          </a:prstGeom>
        </p:spPr>
      </p:pic>
      <p:sp>
        <p:nvSpPr>
          <p:cNvPr id="232" name="textbox 232"/>
          <p:cNvSpPr/>
          <p:nvPr/>
        </p:nvSpPr>
        <p:spPr>
          <a:xfrm>
            <a:off x="6280297" y="341732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14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960107" y="2229612"/>
            <a:ext cx="902207" cy="121920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7331856" y="341732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15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6216617" y="4881630"/>
            <a:ext cx="17653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22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40" name="picture 24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5859779" y="3654552"/>
            <a:ext cx="880871" cy="1249680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083297" y="3674363"/>
            <a:ext cx="902207" cy="1257300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3610356" y="798576"/>
            <a:ext cx="906779" cy="1255776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2484120" y="3666744"/>
            <a:ext cx="891539" cy="1243584"/>
          </a:xfrm>
          <a:prstGeom prst="rect">
            <a:avLst/>
          </a:prstGeom>
        </p:spPr>
      </p:pic>
      <p:sp>
        <p:nvSpPr>
          <p:cNvPr id="250" name="textbox 250"/>
          <p:cNvSpPr/>
          <p:nvPr/>
        </p:nvSpPr>
        <p:spPr>
          <a:xfrm>
            <a:off x="2841137" y="1986030"/>
            <a:ext cx="167005" cy="1624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82550" algn="l" rtl="0" eaLnBrk="0">
              <a:lnSpc>
                <a:spcPts val="13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  <a:spcBef>
                <a:spcPts val="0"/>
              </a:spcBef>
            </a:pP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11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52" name="textbox 252"/>
          <p:cNvSpPr/>
          <p:nvPr/>
        </p:nvSpPr>
        <p:spPr>
          <a:xfrm>
            <a:off x="3973977" y="2025835"/>
            <a:ext cx="161925" cy="1584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7625" algn="l" rtl="0" eaLnBrk="0">
              <a:lnSpc>
                <a:spcPct val="7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  <a:spcBef>
                <a:spcPts val="0"/>
              </a:spcBef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1748937" y="341732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10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304800" y="2243328"/>
            <a:ext cx="858012" cy="1188719"/>
          </a:xfrm>
          <a:prstGeom prst="rect">
            <a:avLst/>
          </a:prstGeom>
        </p:spPr>
      </p:pic>
      <p:sp>
        <p:nvSpPr>
          <p:cNvPr id="260" name="textbox 260"/>
          <p:cNvSpPr/>
          <p:nvPr/>
        </p:nvSpPr>
        <p:spPr>
          <a:xfrm>
            <a:off x="648483" y="488163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17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64" name="picture 26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418844" y="3639312"/>
            <a:ext cx="897635" cy="1266444"/>
          </a:xfrm>
          <a:prstGeom prst="rect">
            <a:avLst/>
          </a:prstGeom>
        </p:spPr>
      </p:pic>
      <p:sp>
        <p:nvSpPr>
          <p:cNvPr id="268" name="textbox 268"/>
          <p:cNvSpPr/>
          <p:nvPr/>
        </p:nvSpPr>
        <p:spPr>
          <a:xfrm>
            <a:off x="3950937" y="4881630"/>
            <a:ext cx="17653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8441658" y="4881630"/>
            <a:ext cx="17653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24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8424056" y="341732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16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2832883" y="488163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19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76" name="textbox 276"/>
          <p:cNvSpPr/>
          <p:nvPr/>
        </p:nvSpPr>
        <p:spPr>
          <a:xfrm>
            <a:off x="1781322" y="4881630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18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78" name="textbox 278"/>
          <p:cNvSpPr/>
          <p:nvPr/>
        </p:nvSpPr>
        <p:spPr>
          <a:xfrm>
            <a:off x="679168" y="3417320"/>
            <a:ext cx="984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9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8465910" y="1986030"/>
            <a:ext cx="9715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8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694837" y="1986030"/>
            <a:ext cx="831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picture 2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4800" y="1124712"/>
            <a:ext cx="3567683" cy="3023616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962400" y="1124712"/>
            <a:ext cx="4876800" cy="3022092"/>
            <a:chOff x="0" y="0"/>
            <a:chExt cx="4876800" cy="3022092"/>
          </a:xfrm>
        </p:grpSpPr>
        <p:pic>
          <p:nvPicPr>
            <p:cNvPr id="288" name="picture 2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876800" cy="3022092"/>
            </a:xfrm>
            <a:prstGeom prst="rect">
              <a:avLst/>
            </a:prstGeom>
          </p:spPr>
        </p:pic>
        <p:sp>
          <p:nvSpPr>
            <p:cNvPr id="290" name="textbox 290"/>
            <p:cNvSpPr/>
            <p:nvPr/>
          </p:nvSpPr>
          <p:spPr>
            <a:xfrm>
              <a:off x="-12700" y="-12700"/>
              <a:ext cx="4902200" cy="30499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954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700" kern="0" spc="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阳能量是我们生命之火</a:t>
              </a:r>
              <a:r>
                <a:rPr sz="1700" kern="0" spc="7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的燃料，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113030" indent="17780" algn="l" rtl="0" eaLnBrk="0">
                <a:lnSpc>
                  <a:spcPct val="99000"/>
                </a:lnSpc>
                <a:spcBef>
                  <a:spcPts val="280"/>
                </a:spcBef>
              </a:pPr>
              <a:r>
                <a:rPr sz="1700" kern="0" spc="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阴能量让我们发现内</a:t>
              </a:r>
              <a:r>
                <a:rPr sz="1700" kern="0" spc="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在需要平衡和关照的部分；</a:t>
              </a:r>
              <a:r>
                <a:rPr sz="1700" kern="0" spc="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夏至的节气智慧是在</a:t>
              </a:r>
              <a:r>
                <a:rPr sz="1700" kern="0" spc="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提醒我们，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r" rtl="0" eaLnBrk="0">
                <a:lnSpc>
                  <a:spcPct val="87000"/>
                </a:lnSpc>
                <a:spcBef>
                  <a:spcPts val="400"/>
                </a:spcBef>
              </a:pPr>
              <a:r>
                <a:rPr sz="1700" kern="0" spc="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生命的平衡始于看见并接纳这两</a:t>
              </a:r>
              <a:r>
                <a:rPr sz="1700" kern="0" spc="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股能量的共存。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pic>
        <p:nvPicPr>
          <p:cNvPr id="300" name="picture 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124712"/>
            <a:ext cx="3627120" cy="3023616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3962400" y="1124712"/>
            <a:ext cx="4876800" cy="3022092"/>
            <a:chOff x="0" y="0"/>
            <a:chExt cx="4876800" cy="3022092"/>
          </a:xfrm>
        </p:grpSpPr>
        <p:pic>
          <p:nvPicPr>
            <p:cNvPr id="306" name="picture 3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876800" cy="3022092"/>
            </a:xfrm>
            <a:prstGeom prst="rect">
              <a:avLst/>
            </a:prstGeom>
          </p:spPr>
        </p:pic>
        <p:sp>
          <p:nvSpPr>
            <p:cNvPr id="308" name="textbox 308"/>
            <p:cNvSpPr/>
            <p:nvPr/>
          </p:nvSpPr>
          <p:spPr>
            <a:xfrm>
              <a:off x="-12700" y="-12700"/>
              <a:ext cx="4902200" cy="3048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14655" indent="-283210" algn="l" rtl="0" eaLnBrk="0">
                <a:lnSpc>
                  <a:spcPct val="96000"/>
                </a:lnSpc>
              </a:pP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让我们感到烦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躁焦灼的</a:t>
              </a:r>
              <a:r>
                <a:rPr sz="1400" kern="0" spc="17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“</a:t>
              </a:r>
              <a:r>
                <a:rPr sz="1400" kern="0" spc="-30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阴”能量</a:t>
              </a:r>
              <a:r>
                <a:rPr sz="1400" kern="0" spc="-2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，如果被智慧地关照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和转化</a:t>
              </a:r>
              <a:r>
                <a:rPr sz="1400" kern="0" spc="-2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，恰恰可能变成滋养我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们身心的</a:t>
              </a:r>
              <a:r>
                <a:rPr sz="1400" kern="0" spc="1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“荫”能量——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 </a:t>
              </a:r>
              <a:r>
                <a:rPr sz="1400" kern="0" spc="-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如同大树下惬意的凉爽。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12115" indent="-280670" algn="l" rtl="0" eaLnBrk="0">
                <a:lnSpc>
                  <a:spcPct val="105000"/>
                </a:lnSpc>
                <a:spcBef>
                  <a:spcPts val="420"/>
                </a:spcBef>
              </a:pP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每个人先做一次深呼吸</a:t>
              </a:r>
              <a:r>
                <a:rPr sz="1400" kern="0" spc="-2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，凭直觉</a:t>
              </a:r>
              <a:r>
                <a:rPr sz="1400" kern="0" spc="-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盲抽2张卡牌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             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链接如何将</a:t>
              </a:r>
              <a:r>
                <a:rPr sz="1400" kern="0" spc="19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“</a:t>
              </a:r>
              <a:r>
                <a:rPr sz="1400" kern="0" spc="-30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阴”转</a:t>
              </a:r>
              <a:r>
                <a:rPr sz="1400" kern="0" spc="18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“荫”</a:t>
              </a:r>
              <a:r>
                <a:rPr sz="1400" kern="0" spc="-3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的两个智慧指引。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31445" algn="l" rtl="0" eaLnBrk="0">
                <a:lnSpc>
                  <a:spcPct val="82000"/>
                </a:lnSpc>
                <a:spcBef>
                  <a:spcPts val="420"/>
                </a:spcBef>
              </a:pP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回到刚才的小组</a:t>
              </a:r>
              <a:r>
                <a:rPr sz="1400" kern="0" spc="-2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，在小组内进行两轮分享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131445" algn="l" rtl="0" eaLnBrk="0">
                <a:lnSpc>
                  <a:spcPts val="1860"/>
                </a:lnSpc>
              </a:pP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</a:t>
              </a:r>
              <a:r>
                <a:rPr sz="14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   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第一轮</a:t>
              </a:r>
              <a:r>
                <a:rPr sz="1400" kern="0" spc="-2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，每个人分享自己盲抽的2张卡牌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427355" indent="-295910" algn="l" rtl="0" eaLnBrk="0">
                <a:lnSpc>
                  <a:spcPct val="96000"/>
                </a:lnSpc>
                <a:spcBef>
                  <a:spcPts val="135"/>
                </a:spcBef>
              </a:pP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•   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第二轮</a:t>
              </a:r>
              <a:r>
                <a:rPr sz="1400" kern="0" spc="-2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，将自己上个环节的阳能量</a:t>
              </a:r>
              <a:r>
                <a:rPr sz="1400" kern="0" spc="-1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卡牌转化为一个荫凉</a:t>
              </a:r>
              <a:r>
                <a:rPr sz="1400" kern="0" spc="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 </a:t>
              </a:r>
              <a:r>
                <a:rPr sz="1400" kern="0" spc="-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的指引</a:t>
              </a:r>
              <a:r>
                <a:rPr sz="1400" kern="0" spc="-20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400" kern="0" spc="-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，送给下一位伙伴（A-B-C-D-A)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312" name="textbox 312"/>
          <p:cNvSpPr/>
          <p:nvPr/>
        </p:nvSpPr>
        <p:spPr>
          <a:xfrm>
            <a:off x="936752" y="150723"/>
            <a:ext cx="7780655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sz="17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PART</a:t>
            </a: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3-荫凉的指引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18" name="picture 3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58540" y="2968752"/>
            <a:ext cx="922019" cy="1251204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432571" y="379751"/>
            <a:ext cx="2623185" cy="262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860"/>
              </a:lnSpc>
            </a:pPr>
            <a:r>
              <a:rPr sz="1400" kern="0" spc="-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凭直觉盲抽2张卡牌</a:t>
            </a:r>
            <a:r>
              <a:rPr sz="1400" kern="0" spc="-26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，链接如何将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0520" y="1097279"/>
            <a:ext cx="922020" cy="1251204"/>
          </a:xfrm>
          <a:prstGeom prst="rect">
            <a:avLst/>
          </a:prstGeom>
        </p:spPr>
      </p:pic>
      <p:sp>
        <p:nvSpPr>
          <p:cNvPr id="328" name="textbox 328"/>
          <p:cNvSpPr/>
          <p:nvPr/>
        </p:nvSpPr>
        <p:spPr>
          <a:xfrm>
            <a:off x="3979616" y="2483035"/>
            <a:ext cx="9334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30" name="picture 3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10028" y="1097279"/>
            <a:ext cx="922020" cy="1251204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3081234" y="74523"/>
            <a:ext cx="5702935" cy="550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156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0325" algn="l" rtl="0" eaLnBrk="0">
              <a:lnSpc>
                <a:spcPct val="87000"/>
              </a:lnSpc>
            </a:pPr>
            <a:r>
              <a:rPr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“阴能量”转化成</a:t>
            </a:r>
            <a:r>
              <a:rPr sz="1400" kern="0" spc="1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“荫能量”</a:t>
            </a:r>
            <a:r>
              <a:rPr sz="1400" kern="0" spc="-3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5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的两个智</a:t>
            </a:r>
            <a:r>
              <a:rPr sz="1400" kern="0" spc="4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慧指引。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34" name="picture 3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0040" y="2968752"/>
            <a:ext cx="922020" cy="1251204"/>
          </a:xfrm>
          <a:prstGeom prst="rect">
            <a:avLst/>
          </a:prstGeom>
        </p:spPr>
      </p:pic>
      <p:sp>
        <p:nvSpPr>
          <p:cNvPr id="336" name="textbox 336"/>
          <p:cNvSpPr/>
          <p:nvPr/>
        </p:nvSpPr>
        <p:spPr>
          <a:xfrm>
            <a:off x="2881718" y="2443230"/>
            <a:ext cx="9652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38" name="textbox 338"/>
          <p:cNvSpPr/>
          <p:nvPr/>
        </p:nvSpPr>
        <p:spPr>
          <a:xfrm>
            <a:off x="1826228" y="2443230"/>
            <a:ext cx="9779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40" name="textbox 340"/>
          <p:cNvSpPr/>
          <p:nvPr/>
        </p:nvSpPr>
        <p:spPr>
          <a:xfrm>
            <a:off x="741398" y="4243455"/>
            <a:ext cx="984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9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29512" y="1097279"/>
            <a:ext cx="922020" cy="1251204"/>
          </a:xfrm>
          <a:prstGeom prst="rect">
            <a:avLst/>
          </a:prstGeom>
        </p:spPr>
      </p:pic>
      <p:pic>
        <p:nvPicPr>
          <p:cNvPr id="344" name="picture 3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37532" y="2968752"/>
            <a:ext cx="922020" cy="1251204"/>
          </a:xfrm>
          <a:prstGeom prst="rect">
            <a:avLst/>
          </a:prstGeom>
        </p:spPr>
      </p:pic>
      <p:pic>
        <p:nvPicPr>
          <p:cNvPr id="346" name="picture 3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9536" y="1097279"/>
            <a:ext cx="922020" cy="1251204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95516" y="2968752"/>
            <a:ext cx="922019" cy="1251204"/>
          </a:xfrm>
          <a:prstGeom prst="rect">
            <a:avLst/>
          </a:prstGeom>
        </p:spPr>
      </p:pic>
      <p:sp>
        <p:nvSpPr>
          <p:cNvPr id="350" name="textbox 350"/>
          <p:cNvSpPr/>
          <p:nvPr/>
        </p:nvSpPr>
        <p:spPr>
          <a:xfrm>
            <a:off x="6098687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14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6166316" y="2443230"/>
            <a:ext cx="958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54" name="picture 3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48528" y="1097279"/>
            <a:ext cx="922019" cy="1251204"/>
          </a:xfrm>
          <a:prstGeom prst="rect">
            <a:avLst/>
          </a:prstGeom>
        </p:spPr>
      </p:pic>
      <p:sp>
        <p:nvSpPr>
          <p:cNvPr id="356" name="textbox 356"/>
          <p:cNvSpPr/>
          <p:nvPr/>
        </p:nvSpPr>
        <p:spPr>
          <a:xfrm>
            <a:off x="5006488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13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58" name="picture 3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90544" y="1097279"/>
            <a:ext cx="922019" cy="1251204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5074357" y="2443230"/>
            <a:ext cx="9334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62" name="picture 3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27519" y="1097279"/>
            <a:ext cx="922019" cy="1251204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2822087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11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79548" y="2968752"/>
            <a:ext cx="922020" cy="1251204"/>
          </a:xfrm>
          <a:prstGeom prst="rect">
            <a:avLst/>
          </a:prstGeom>
        </p:spPr>
      </p:pic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16524" y="2968752"/>
            <a:ext cx="922019" cy="1251204"/>
          </a:xfrm>
          <a:prstGeom prst="rect">
            <a:avLst/>
          </a:prstGeom>
        </p:spPr>
      </p:pic>
      <p:sp>
        <p:nvSpPr>
          <p:cNvPr id="370" name="textbox 370"/>
          <p:cNvSpPr/>
          <p:nvPr/>
        </p:nvSpPr>
        <p:spPr>
          <a:xfrm>
            <a:off x="3914287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72" name="picture 3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06512" y="1097279"/>
            <a:ext cx="922018" cy="1251204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74507" y="2968752"/>
            <a:ext cx="922019" cy="1251204"/>
          </a:xfrm>
          <a:prstGeom prst="rect">
            <a:avLst/>
          </a:prstGeom>
        </p:spPr>
      </p:pic>
      <p:sp>
        <p:nvSpPr>
          <p:cNvPr id="376" name="textbox 376"/>
          <p:cNvSpPr/>
          <p:nvPr/>
        </p:nvSpPr>
        <p:spPr>
          <a:xfrm>
            <a:off x="7150246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15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78" name="textbox 378"/>
          <p:cNvSpPr/>
          <p:nvPr/>
        </p:nvSpPr>
        <p:spPr>
          <a:xfrm>
            <a:off x="7259919" y="2443230"/>
            <a:ext cx="9715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7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84" name="picture 3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99032" y="2968752"/>
            <a:ext cx="922019" cy="1251204"/>
          </a:xfrm>
          <a:prstGeom prst="rect">
            <a:avLst/>
          </a:prstGeom>
        </p:spPr>
      </p:pic>
      <p:sp>
        <p:nvSpPr>
          <p:cNvPr id="388" name="textbox 388"/>
          <p:cNvSpPr/>
          <p:nvPr/>
        </p:nvSpPr>
        <p:spPr>
          <a:xfrm>
            <a:off x="8242446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16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90" name="textbox 390"/>
          <p:cNvSpPr/>
          <p:nvPr/>
        </p:nvSpPr>
        <p:spPr>
          <a:xfrm>
            <a:off x="1770527" y="4243455"/>
            <a:ext cx="16192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10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8354786" y="2443230"/>
            <a:ext cx="9715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8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94" name="textbox 394"/>
          <p:cNvSpPr/>
          <p:nvPr/>
        </p:nvSpPr>
        <p:spPr>
          <a:xfrm>
            <a:off x="786912" y="2443230"/>
            <a:ext cx="831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3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02736" y="3002280"/>
            <a:ext cx="926592" cy="1284732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56732" y="1074419"/>
            <a:ext cx="903732" cy="1252728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960107" y="3008375"/>
            <a:ext cx="908304" cy="1229868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6277442" y="2367030"/>
            <a:ext cx="958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06" name="picture 4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41163" y="1048512"/>
            <a:ext cx="914400" cy="1258824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63485" y="3008375"/>
            <a:ext cx="908304" cy="1229868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80248" y="1048512"/>
            <a:ext cx="896112" cy="1246631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710684" y="3008376"/>
            <a:ext cx="928116" cy="1266443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679168" y="4348230"/>
            <a:ext cx="79063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9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10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11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13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14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15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        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16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16" name="picture 4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964680" y="1075943"/>
            <a:ext cx="902207" cy="1219200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849111" y="3008376"/>
            <a:ext cx="890015" cy="1234439"/>
          </a:xfrm>
          <a:prstGeom prst="rect">
            <a:avLst/>
          </a:prstGeom>
        </p:spPr>
      </p:pic>
      <p:sp>
        <p:nvSpPr>
          <p:cNvPr id="420" name="textbox 420"/>
          <p:cNvSpPr/>
          <p:nvPr/>
        </p:nvSpPr>
        <p:spPr>
          <a:xfrm>
            <a:off x="5144842" y="2367030"/>
            <a:ext cx="9334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22" name="textbox 422"/>
          <p:cNvSpPr/>
          <p:nvPr/>
        </p:nvSpPr>
        <p:spPr>
          <a:xfrm>
            <a:off x="7371044" y="2367030"/>
            <a:ext cx="9715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7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24" name="picture 4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610356" y="1027176"/>
            <a:ext cx="926591" cy="1284732"/>
          </a:xfrm>
          <a:prstGeom prst="rect">
            <a:avLst/>
          </a:prstGeom>
        </p:spPr>
      </p:pic>
      <p:sp>
        <p:nvSpPr>
          <p:cNvPr id="428" name="textbox 428"/>
          <p:cNvSpPr/>
          <p:nvPr/>
        </p:nvSpPr>
        <p:spPr>
          <a:xfrm>
            <a:off x="2911563" y="2367030"/>
            <a:ext cx="9652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30" name="picture 4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399032" y="1040892"/>
            <a:ext cx="917447" cy="1271015"/>
          </a:xfrm>
          <a:prstGeom prst="rect">
            <a:avLst/>
          </a:prstGeom>
        </p:spPr>
      </p:pic>
      <p:sp>
        <p:nvSpPr>
          <p:cNvPr id="432" name="textbox 432"/>
          <p:cNvSpPr/>
          <p:nvPr/>
        </p:nvSpPr>
        <p:spPr>
          <a:xfrm>
            <a:off x="1815433" y="2367030"/>
            <a:ext cx="97790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34" name="textbox 434"/>
          <p:cNvSpPr/>
          <p:nvPr/>
        </p:nvSpPr>
        <p:spPr>
          <a:xfrm>
            <a:off x="432571" y="74523"/>
            <a:ext cx="8351519" cy="567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156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860"/>
              </a:lnSpc>
              <a:spcBef>
                <a:spcPts val="0"/>
              </a:spcBef>
            </a:pPr>
            <a:r>
              <a:rPr sz="1400" kern="0" spc="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凭直觉盲抽2张卡牌</a:t>
            </a:r>
            <a:r>
              <a:rPr sz="1400" kern="0" spc="-20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，链接如何将</a:t>
            </a:r>
            <a:r>
              <a:rPr sz="1400" kern="0" spc="1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</a:t>
            </a:r>
            <a:r>
              <a:rPr sz="1400" kern="0" spc="-30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阴能量”转化成</a:t>
            </a:r>
            <a:r>
              <a:rPr sz="1400" kern="0" spc="18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“荫能量”</a:t>
            </a:r>
            <a:r>
              <a:rPr sz="1400" kern="0" spc="-31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2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的两个智慧指引。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36" name="picture 43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2484120" y="3022091"/>
            <a:ext cx="891539" cy="1243584"/>
          </a:xfrm>
          <a:prstGeom prst="rect">
            <a:avLst/>
          </a:prstGeom>
        </p:spPr>
      </p:pic>
      <p:pic>
        <p:nvPicPr>
          <p:cNvPr id="438" name="picture 4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391412" y="3022092"/>
            <a:ext cx="908304" cy="1242060"/>
          </a:xfrm>
          <a:prstGeom prst="rect">
            <a:avLst/>
          </a:prstGeom>
        </p:spPr>
      </p:pic>
      <p:pic>
        <p:nvPicPr>
          <p:cNvPr id="440" name="picture 4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493264" y="1040891"/>
            <a:ext cx="929640" cy="1289304"/>
          </a:xfrm>
          <a:prstGeom prst="rect">
            <a:avLst/>
          </a:prstGeom>
        </p:spPr>
      </p:pic>
      <p:pic>
        <p:nvPicPr>
          <p:cNvPr id="442" name="picture 44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97180" y="3009899"/>
            <a:ext cx="905256" cy="1255776"/>
          </a:xfrm>
          <a:prstGeom prst="rect">
            <a:avLst/>
          </a:prstGeom>
        </p:spPr>
      </p:pic>
      <p:sp>
        <p:nvSpPr>
          <p:cNvPr id="444" name="textbox 444"/>
          <p:cNvSpPr/>
          <p:nvPr/>
        </p:nvSpPr>
        <p:spPr>
          <a:xfrm>
            <a:off x="4009461" y="2406835"/>
            <a:ext cx="93345" cy="126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48" name="picture 44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04800" y="1048512"/>
            <a:ext cx="934212" cy="1295400"/>
          </a:xfrm>
          <a:prstGeom prst="rect">
            <a:avLst/>
          </a:prstGeom>
        </p:spPr>
      </p:pic>
      <p:sp>
        <p:nvSpPr>
          <p:cNvPr id="452" name="textbox 452"/>
          <p:cNvSpPr/>
          <p:nvPr/>
        </p:nvSpPr>
        <p:spPr>
          <a:xfrm>
            <a:off x="8465910" y="2367030"/>
            <a:ext cx="9715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8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54" name="textbox 454"/>
          <p:cNvSpPr/>
          <p:nvPr/>
        </p:nvSpPr>
        <p:spPr>
          <a:xfrm>
            <a:off x="694837" y="2367030"/>
            <a:ext cx="83185" cy="193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320"/>
              </a:lnSpc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picture 4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458" name="picture 4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62400" y="1124712"/>
            <a:ext cx="4876800" cy="3022092"/>
          </a:xfrm>
          <a:prstGeom prst="rect">
            <a:avLst/>
          </a:prstGeom>
        </p:spPr>
      </p:pic>
      <p:sp>
        <p:nvSpPr>
          <p:cNvPr id="460" name="textbox 460"/>
          <p:cNvSpPr/>
          <p:nvPr/>
        </p:nvSpPr>
        <p:spPr>
          <a:xfrm>
            <a:off x="4204276" y="2028397"/>
            <a:ext cx="4205605" cy="1221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    </a:t>
            </a:r>
            <a:r>
              <a:rPr sz="1500" kern="0" spc="5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夏至能量冥想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  <a:spcBef>
                <a:spcPts val="455"/>
              </a:spcBef>
            </a:pP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500" kern="0" spc="3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开启阴阳平衡的身体觉知之旅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115"/>
              </a:lnSpc>
              <a:spcBef>
                <a:spcPts val="5"/>
              </a:spcBef>
            </a:pPr>
            <a:r>
              <a:rPr sz="1500" kern="0" spc="11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500" kern="0" spc="2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</a:t>
            </a:r>
            <a:r>
              <a:rPr sz="1500" kern="0" spc="1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请每个人用1个词分享此刻的身体/情</a:t>
            </a:r>
            <a:r>
              <a:rPr sz="1500" kern="0" spc="10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绪感受</a:t>
            </a:r>
            <a:endParaRPr sz="1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64" name="picture 4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8600" y="1124712"/>
            <a:ext cx="3642359" cy="3023616"/>
          </a:xfrm>
          <a:prstGeom prst="rect">
            <a:avLst/>
          </a:prstGeom>
        </p:spPr>
      </p:pic>
      <p:sp>
        <p:nvSpPr>
          <p:cNvPr id="466" name="textbox 466"/>
          <p:cNvSpPr/>
          <p:nvPr/>
        </p:nvSpPr>
        <p:spPr>
          <a:xfrm>
            <a:off x="936752" y="150723"/>
            <a:ext cx="7780655" cy="446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1545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10"/>
              </a:spcBef>
            </a:pPr>
            <a:r>
              <a:rPr sz="1700" kern="0" spc="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PART</a:t>
            </a: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4-安放光与影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72" name="picture 4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  <p:pic>
        <p:nvPicPr>
          <p:cNvPr id="474" name="picture 4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79099" y="3765011"/>
            <a:ext cx="210373" cy="1979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icture 4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490" name="picture 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  <p:sp>
        <p:nvSpPr>
          <p:cNvPr id="12" name="textbox 484"/>
          <p:cNvSpPr/>
          <p:nvPr/>
        </p:nvSpPr>
        <p:spPr>
          <a:xfrm>
            <a:off x="512267" y="247243"/>
            <a:ext cx="7785100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彩蛋</a:t>
            </a:r>
            <a:r>
              <a:rPr sz="1700" kern="0" spc="-16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：在1-6号中挑选一个夏至物语盲盒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5" name="图片 14" descr="截屏2026-05-21 11.47.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925" y="1999615"/>
            <a:ext cx="1033145" cy="896620"/>
          </a:xfrm>
          <a:prstGeom prst="rect">
            <a:avLst/>
          </a:prstGeom>
        </p:spPr>
      </p:pic>
      <p:pic>
        <p:nvPicPr>
          <p:cNvPr id="16" name="图片 15" descr="截屏2026-05-21 11.47.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345" y="1938020"/>
            <a:ext cx="1033145" cy="896620"/>
          </a:xfrm>
          <a:prstGeom prst="rect">
            <a:avLst/>
          </a:prstGeom>
        </p:spPr>
      </p:pic>
      <p:pic>
        <p:nvPicPr>
          <p:cNvPr id="17" name="图片 16" descr="截屏2026-05-21 11.47.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055" y="1883410"/>
            <a:ext cx="1033145" cy="896620"/>
          </a:xfrm>
          <a:prstGeom prst="rect">
            <a:avLst/>
          </a:prstGeom>
        </p:spPr>
      </p:pic>
      <p:pic>
        <p:nvPicPr>
          <p:cNvPr id="18" name="图片 17" descr="截屏2026-05-21 11.47.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765" y="1883410"/>
            <a:ext cx="1033145" cy="896620"/>
          </a:xfrm>
          <a:prstGeom prst="rect">
            <a:avLst/>
          </a:prstGeom>
        </p:spPr>
      </p:pic>
      <p:pic>
        <p:nvPicPr>
          <p:cNvPr id="19" name="图片 18" descr="截屏2026-05-21 11.47.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635" y="1938020"/>
            <a:ext cx="1033145" cy="896620"/>
          </a:xfrm>
          <a:prstGeom prst="rect">
            <a:avLst/>
          </a:prstGeom>
        </p:spPr>
      </p:pic>
      <p:pic>
        <p:nvPicPr>
          <p:cNvPr id="21" name="图片 20" descr="截屏2026-05-21 11.47.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15" y="1999615"/>
            <a:ext cx="1033145" cy="896620"/>
          </a:xfrm>
          <a:prstGeom prst="rect">
            <a:avLst/>
          </a:prstGeom>
        </p:spPr>
      </p:pic>
      <p:sp>
        <p:nvSpPr>
          <p:cNvPr id="22" name="textbox 484"/>
          <p:cNvSpPr/>
          <p:nvPr/>
        </p:nvSpPr>
        <p:spPr>
          <a:xfrm>
            <a:off x="302260" y="3061335"/>
            <a:ext cx="8539480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lang="en-US"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1                 2              3               4                 5              6</a:t>
            </a:r>
            <a:endParaRPr lang="en-US"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icture 4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484" name="textbox 484"/>
          <p:cNvSpPr/>
          <p:nvPr/>
        </p:nvSpPr>
        <p:spPr>
          <a:xfrm>
            <a:off x="932637" y="150723"/>
            <a:ext cx="7785100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lang="zh-CN"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揭晓时刻</a:t>
            </a:r>
            <a:r>
              <a:rPr sz="1700" kern="0" spc="-16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lang="zh-CN"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你的</a:t>
            </a:r>
            <a:r>
              <a:rPr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夏至物语盲盒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  <p:pic>
        <p:nvPicPr>
          <p:cNvPr id="4" name="图片 3" descr="8507387ffda470077fc1979e602923b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440" y="1327785"/>
            <a:ext cx="1234440" cy="2488565"/>
          </a:xfrm>
          <a:prstGeom prst="rect">
            <a:avLst/>
          </a:prstGeom>
        </p:spPr>
      </p:pic>
      <p:pic>
        <p:nvPicPr>
          <p:cNvPr id="5" name="图片 4" descr="ac17fe335c9cd1f80fb5d1725917d76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585" y="1327785"/>
            <a:ext cx="1234440" cy="2488565"/>
          </a:xfrm>
          <a:prstGeom prst="rect">
            <a:avLst/>
          </a:prstGeom>
        </p:spPr>
      </p:pic>
      <p:pic>
        <p:nvPicPr>
          <p:cNvPr id="6" name="图片 5" descr="527c30907939b9c0e4c4f0e3b3d0ef3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135" y="1327785"/>
            <a:ext cx="1234440" cy="2488565"/>
          </a:xfrm>
          <a:prstGeom prst="rect">
            <a:avLst/>
          </a:prstGeom>
        </p:spPr>
      </p:pic>
      <p:pic>
        <p:nvPicPr>
          <p:cNvPr id="7" name="图片 6" descr="8d5ebf643a0ea432b686cf91c409d28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7215" y="1327785"/>
            <a:ext cx="1234440" cy="2488565"/>
          </a:xfrm>
          <a:prstGeom prst="rect">
            <a:avLst/>
          </a:prstGeom>
        </p:spPr>
      </p:pic>
      <p:pic>
        <p:nvPicPr>
          <p:cNvPr id="8" name="图片 7" descr="a8ca986167d286009ead2899af1855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8675" y="1327785"/>
            <a:ext cx="1234440" cy="2488565"/>
          </a:xfrm>
          <a:prstGeom prst="rect">
            <a:avLst/>
          </a:prstGeom>
        </p:spPr>
      </p:pic>
      <p:pic>
        <p:nvPicPr>
          <p:cNvPr id="9" name="图片 8" descr="c45dd3e43d60e4905b10dc2d102011a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765" y="1327785"/>
            <a:ext cx="1234440" cy="2488565"/>
          </a:xfrm>
          <a:prstGeom prst="rect">
            <a:avLst/>
          </a:prstGeom>
        </p:spPr>
      </p:pic>
      <p:sp>
        <p:nvSpPr>
          <p:cNvPr id="11" name="textbox 484"/>
          <p:cNvSpPr/>
          <p:nvPr/>
        </p:nvSpPr>
        <p:spPr>
          <a:xfrm>
            <a:off x="405765" y="3816350"/>
            <a:ext cx="8539480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lang="en-US"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  1                 2                 3                  4                5              6</a:t>
            </a:r>
            <a:endParaRPr lang="en-US"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icture 4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490" name="picture 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3946" y="247095"/>
            <a:ext cx="485512" cy="265506"/>
          </a:xfrm>
          <a:prstGeom prst="rect">
            <a:avLst/>
          </a:prstGeom>
        </p:spPr>
      </p:pic>
      <p:sp>
        <p:nvSpPr>
          <p:cNvPr id="12" name="textbox 484"/>
          <p:cNvSpPr/>
          <p:nvPr/>
        </p:nvSpPr>
        <p:spPr>
          <a:xfrm>
            <a:off x="512267" y="247243"/>
            <a:ext cx="7785100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4000"/>
              </a:lnSpc>
            </a:pPr>
            <a:endParaRPr sz="12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  <a:p>
            <a:pPr marL="12700" algn="l" rtl="0" eaLnBrk="0">
              <a:lnSpc>
                <a:spcPts val="2175"/>
              </a:lnSpc>
            </a:pPr>
            <a:r>
              <a:rPr lang="zh-CN"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夏至节气</a:t>
            </a:r>
            <a:r>
              <a:rPr lang="zh-CN" sz="17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养生指南</a:t>
            </a:r>
            <a:endParaRPr lang="zh-CN" sz="17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" name="textbox 484"/>
          <p:cNvSpPr/>
          <p:nvPr/>
        </p:nvSpPr>
        <p:spPr>
          <a:xfrm>
            <a:off x="441325" y="823595"/>
            <a:ext cx="8387715" cy="403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2026年为丙午年，天干丙火、地支午火，是"双火叠加"之年，火气偏旺，暑热更易扰心耗阴。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今年夏至养生，要比往年更重视"清心火、护阴液、养心神"。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b="1" kern="0" spc="70" dirty="0">
                <a:solidFill>
                  <a:srgbClr val="157505">
                    <a:alpha val="100000"/>
                  </a:srgbClr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" panose="020B0400000000000000" charset="-122"/>
              </a:rPr>
              <a:t>起居有常：</a:t>
            </a: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夏至后昼长夜短，宜晚睡早起，但勿过子时。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午时（11–13点）心经当令，务必小憩15–30分钟，养心阳、敛心神。避免正午烈日外出，防晒避暑。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b="1" kern="0" spc="70" dirty="0">
                <a:solidFill>
                  <a:srgbClr val="157505">
                    <a:alpha val="100000"/>
                  </a:srgbClr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" panose="020B0400000000000000" charset="-122"/>
              </a:rPr>
              <a:t>饮食清淡：</a:t>
            </a: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今年火盛，易口干舌燥、心烦失眠。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饮食宜清热养阴，多吃苦瓜、冬瓜、黄瓜、绿豆、莲子、百合、银耳。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可用酸梅汤、绿豆汤、竹叶茶、麦冬茶生津止渴。少辛辣、少油炸、少冰饮，以免损伤脾胃。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b="1" kern="0" spc="70" dirty="0">
                <a:solidFill>
                  <a:srgbClr val="157505">
                    <a:alpha val="100000"/>
                  </a:srgbClr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" panose="020B0400000000000000" charset="-122"/>
              </a:rPr>
              <a:t>运动舒缓：</a:t>
            </a: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选择清晨或傍晚散步、太极、八段锦，以微微出汗为度。今年汗出过多更易伤津，运动后及时补充温水或淡盐水，忌大汗淋漓后立即吹空调。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b="1" kern="0" spc="70" dirty="0">
                <a:solidFill>
                  <a:srgbClr val="157505">
                    <a:alpha val="100000"/>
                  </a:srgbClr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" panose="020B0400000000000000" charset="-122"/>
              </a:rPr>
              <a:t>情志调养：</a:t>
            </a: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夏属火通于心，今年火运偏旺，人更易烦躁、冲动、失眠。遇事慢三秒，可静坐、听曲、抄经、冥想，让心神归位。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b="1" kern="0" spc="70" dirty="0">
                <a:solidFill>
                  <a:srgbClr val="157505">
                    <a:alpha val="100000"/>
                  </a:srgbClr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" panose="020B0400000000000000" charset="-122"/>
              </a:rPr>
              <a:t>防暑要点：</a:t>
            </a: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空调建议26℃左右，勿直吹；备好藿香正气水。今年暑热更盛，老人、孩子及阴虚体质者尤需注意补水养阴。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en-US" altLang="zh-CN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r>
              <a:rPr lang="zh-CN" altLang="en-US" sz="1400" kern="0" spc="70" dirty="0">
                <a:solidFill>
                  <a:srgbClr val="157505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顺应天时，清补兼顾，这个夏天才能心安神定。</a:t>
            </a: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81000"/>
              </a:lnSpc>
            </a:pPr>
            <a:endParaRPr lang="zh-CN" altLang="en-US" sz="1400" kern="0" spc="70" dirty="0">
              <a:solidFill>
                <a:srgbClr val="157505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picture 4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1975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2412492" y="1163421"/>
            <a:ext cx="508393" cy="507733"/>
            <a:chOff x="0" y="0"/>
            <a:chExt cx="508393" cy="507733"/>
          </a:xfrm>
        </p:grpSpPr>
        <p:pic>
          <p:nvPicPr>
            <p:cNvPr id="494" name="picture 49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08393" cy="507733"/>
            </a:xfrm>
            <a:prstGeom prst="rect">
              <a:avLst/>
            </a:prstGeom>
          </p:spPr>
        </p:pic>
        <p:sp>
          <p:nvSpPr>
            <p:cNvPr id="496" name="textbox 496"/>
            <p:cNvSpPr/>
            <p:nvPr/>
          </p:nvSpPr>
          <p:spPr>
            <a:xfrm>
              <a:off x="-12700" y="-12700"/>
              <a:ext cx="534035" cy="5759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23520" algn="l" rtl="0" eaLnBrk="0">
                <a:lnSpc>
                  <a:spcPct val="70000"/>
                </a:lnSpc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1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sp>
        <p:nvSpPr>
          <p:cNvPr id="498" name="textbox 498"/>
          <p:cNvSpPr/>
          <p:nvPr/>
        </p:nvSpPr>
        <p:spPr>
          <a:xfrm>
            <a:off x="5033810" y="1706055"/>
            <a:ext cx="294640" cy="1551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2300" kern="0" spc="10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荫凉的指引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sp>
        <p:nvSpPr>
          <p:cNvPr id="500" name="textbox 500"/>
          <p:cNvSpPr/>
          <p:nvPr/>
        </p:nvSpPr>
        <p:spPr>
          <a:xfrm>
            <a:off x="3774056" y="1706055"/>
            <a:ext cx="293370" cy="1549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2300" kern="0" spc="9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内心的热点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pic>
        <p:nvPicPr>
          <p:cNvPr id="502" name="picture 5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1795756" cy="2189987"/>
          </a:xfrm>
          <a:prstGeom prst="rect">
            <a:avLst/>
          </a:prstGeom>
        </p:spPr>
      </p:pic>
      <p:sp>
        <p:nvSpPr>
          <p:cNvPr id="504" name="textbox 504"/>
          <p:cNvSpPr/>
          <p:nvPr/>
        </p:nvSpPr>
        <p:spPr>
          <a:xfrm>
            <a:off x="6305575" y="1706055"/>
            <a:ext cx="310515" cy="156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2300" kern="0" spc="12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安放光与影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6214872" y="1163421"/>
            <a:ext cx="507885" cy="507733"/>
            <a:chOff x="0" y="0"/>
            <a:chExt cx="507885" cy="507733"/>
          </a:xfrm>
        </p:grpSpPr>
        <p:pic>
          <p:nvPicPr>
            <p:cNvPr id="506" name="picture 5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07885" cy="507733"/>
            </a:xfrm>
            <a:prstGeom prst="rect">
              <a:avLst/>
            </a:prstGeom>
          </p:spPr>
        </p:pic>
        <p:sp>
          <p:nvSpPr>
            <p:cNvPr id="508" name="textbox 508"/>
            <p:cNvSpPr/>
            <p:nvPr/>
          </p:nvSpPr>
          <p:spPr>
            <a:xfrm>
              <a:off x="-12700" y="-12700"/>
              <a:ext cx="5334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10820" algn="l" rtl="0" eaLnBrk="0">
                <a:lnSpc>
                  <a:spcPct val="71000"/>
                </a:lnSpc>
                <a:spcBef>
                  <a:spcPts val="0"/>
                </a:spcBef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4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pic>
        <p:nvPicPr>
          <p:cNvPr id="510" name="picture 5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597487" y="307027"/>
            <a:ext cx="1546512" cy="2874029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4947729" y="1163421"/>
            <a:ext cx="507733" cy="507733"/>
            <a:chOff x="0" y="0"/>
            <a:chExt cx="507733" cy="507733"/>
          </a:xfrm>
        </p:grpSpPr>
        <p:pic>
          <p:nvPicPr>
            <p:cNvPr id="512" name="picture 5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07733" cy="507733"/>
            </a:xfrm>
            <a:prstGeom prst="rect">
              <a:avLst/>
            </a:prstGeom>
          </p:spPr>
        </p:pic>
        <p:sp>
          <p:nvSpPr>
            <p:cNvPr id="514" name="textbox 514"/>
            <p:cNvSpPr/>
            <p:nvPr/>
          </p:nvSpPr>
          <p:spPr>
            <a:xfrm>
              <a:off x="-12700" y="-12700"/>
              <a:ext cx="533400" cy="5734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15900" algn="l" rtl="0" eaLnBrk="0">
                <a:lnSpc>
                  <a:spcPct val="71000"/>
                </a:lnSpc>
                <a:spcBef>
                  <a:spcPts val="0"/>
                </a:spcBef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3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pic>
        <p:nvPicPr>
          <p:cNvPr id="516" name="picture 5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524953" y="4244848"/>
            <a:ext cx="947161" cy="449072"/>
          </a:xfrm>
          <a:prstGeom prst="rect">
            <a:avLst/>
          </a:prstGeom>
        </p:spPr>
      </p:pic>
      <p:sp>
        <p:nvSpPr>
          <p:cNvPr id="520" name="textbox 520"/>
          <p:cNvSpPr/>
          <p:nvPr/>
        </p:nvSpPr>
        <p:spPr>
          <a:xfrm>
            <a:off x="2511336" y="1706055"/>
            <a:ext cx="303530" cy="1564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300" kern="0" spc="120" dirty="0">
                <a:solidFill>
                  <a:srgbClr val="157505">
                    <a:alpha val="100000"/>
                  </a:srgbClr>
                </a:solidFill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rPr>
              <a:t>与盛夏共鸣</a:t>
            </a:r>
            <a:endParaRPr sz="2300" dirty="0">
              <a:latin typeface="STKaiti" panose="02010600040101010101" charset="-122"/>
              <a:ea typeface="STKaiti" panose="02010600040101010101" charset="-122"/>
              <a:cs typeface="STKaiti" panose="02010600040101010101" charset="-122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3680447" y="1163421"/>
            <a:ext cx="507733" cy="507733"/>
            <a:chOff x="0" y="0"/>
            <a:chExt cx="507733" cy="507733"/>
          </a:xfrm>
        </p:grpSpPr>
        <p:pic>
          <p:nvPicPr>
            <p:cNvPr id="522" name="picture 5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07733" cy="507733"/>
            </a:xfrm>
            <a:prstGeom prst="rect">
              <a:avLst/>
            </a:prstGeom>
          </p:spPr>
        </p:pic>
        <p:sp>
          <p:nvSpPr>
            <p:cNvPr id="524" name="textbox 524"/>
            <p:cNvSpPr/>
            <p:nvPr/>
          </p:nvSpPr>
          <p:spPr>
            <a:xfrm>
              <a:off x="-12700" y="-12700"/>
              <a:ext cx="533400" cy="5759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08915" algn="l" rtl="0" eaLnBrk="0">
                <a:lnSpc>
                  <a:spcPct val="70000"/>
                </a:lnSpc>
                <a:spcBef>
                  <a:spcPts val="5"/>
                </a:spcBef>
              </a:pP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STKaiti" panose="02010600040101010101" charset="-122"/>
                  <a:ea typeface="STKaiti" panose="02010600040101010101" charset="-122"/>
                  <a:cs typeface="STKaiti" panose="02010600040101010101" charset="-122"/>
                </a:rPr>
                <a:t>2</a:t>
              </a:r>
              <a:endParaRPr sz="2000" dirty="0">
                <a:latin typeface="STKaiti" panose="02010600040101010101" charset="-122"/>
                <a:ea typeface="STKaiti" panose="02010600040101010101" charset="-122"/>
                <a:cs typeface="STKaiti" panose="02010600040101010101" charset="-122"/>
              </a:endParaRPr>
            </a:p>
          </p:txBody>
        </p:sp>
      </p:grpSp>
      <p:pic>
        <p:nvPicPr>
          <p:cNvPr id="532" name="picture 5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82413" y="3673411"/>
            <a:ext cx="357057" cy="28370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picture 5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1975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795756" cy="2189987"/>
          </a:xfrm>
          <a:prstGeom prst="rect">
            <a:avLst/>
          </a:prstGeom>
        </p:spPr>
      </p:pic>
      <p:pic>
        <p:nvPicPr>
          <p:cNvPr id="538" name="picture 5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23745" y="3514561"/>
            <a:ext cx="1391412" cy="1628938"/>
          </a:xfrm>
          <a:prstGeom prst="rect">
            <a:avLst/>
          </a:prstGeom>
        </p:spPr>
      </p:pic>
      <p:pic>
        <p:nvPicPr>
          <p:cNvPr id="540" name="picture 5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29753" y="291670"/>
            <a:ext cx="1514246" cy="3322503"/>
          </a:xfrm>
          <a:prstGeom prst="rect">
            <a:avLst/>
          </a:prstGeom>
        </p:spPr>
      </p:pic>
      <p:sp>
        <p:nvSpPr>
          <p:cNvPr id="542" name="textbox 542"/>
          <p:cNvSpPr/>
          <p:nvPr/>
        </p:nvSpPr>
        <p:spPr>
          <a:xfrm>
            <a:off x="2953385" y="767715"/>
            <a:ext cx="2913380" cy="2846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3600" dirty="0"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r" rtl="0" eaLnBrk="0">
              <a:lnSpc>
                <a:spcPct val="100000"/>
              </a:lnSpc>
            </a:pPr>
            <a:r>
              <a:rPr sz="3600" i="1" kern="0" spc="56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炽热是光</a:t>
            </a:r>
            <a:r>
              <a:rPr sz="3600" kern="0" spc="-13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 </a:t>
            </a:r>
            <a:endParaRPr sz="3600" kern="0" spc="-130" dirty="0">
              <a:solidFill>
                <a:srgbClr val="157505">
                  <a:alpha val="100000"/>
                </a:srgbClr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r" rtl="0" eaLnBrk="0">
              <a:lnSpc>
                <a:spcPct val="100000"/>
              </a:lnSpc>
            </a:pPr>
            <a:r>
              <a:rPr sz="3600" kern="0" spc="-31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 </a:t>
            </a:r>
            <a:r>
              <a:rPr sz="3600" i="1" kern="0" spc="56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烦躁是影</a:t>
            </a:r>
            <a:endParaRPr sz="3600" dirty="0"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r" rtl="0" eaLnBrk="0">
              <a:lnSpc>
                <a:spcPct val="100000"/>
              </a:lnSpc>
              <a:spcBef>
                <a:spcPts val="30"/>
              </a:spcBef>
            </a:pPr>
            <a:r>
              <a:rPr sz="3600" i="1" kern="0" spc="40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心纳阴阳</a:t>
            </a:r>
            <a:r>
              <a:rPr sz="3600" kern="0" spc="40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 </a:t>
            </a:r>
            <a:endParaRPr sz="3600" i="1" kern="0" spc="400" dirty="0">
              <a:solidFill>
                <a:srgbClr val="157505">
                  <a:alpha val="100000"/>
                </a:srgbClr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algn="r" rtl="0" eaLnBrk="0">
              <a:lnSpc>
                <a:spcPct val="100000"/>
              </a:lnSpc>
              <a:spcBef>
                <a:spcPts val="30"/>
              </a:spcBef>
            </a:pPr>
            <a:r>
              <a:rPr sz="3600" i="1" kern="0" spc="400" dirty="0">
                <a:solidFill>
                  <a:srgbClr val="157505">
                    <a:alpha val="100000"/>
                  </a:srgbClr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自生清凉</a:t>
            </a:r>
            <a:endParaRPr sz="3600" dirty="0"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</p:txBody>
      </p:sp>
      <p:pic>
        <p:nvPicPr>
          <p:cNvPr id="544" name="picture 5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151572" y="4321048"/>
            <a:ext cx="947161" cy="449072"/>
          </a:xfrm>
          <a:prstGeom prst="rect">
            <a:avLst/>
          </a:prstGeom>
        </p:spPr>
      </p:pic>
      <p:pic>
        <p:nvPicPr>
          <p:cNvPr id="550" name="picture 5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21325" y="3162871"/>
            <a:ext cx="357057" cy="28370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2450</Words>
  <Application>WPS 文字</Application>
  <PresentationFormat/>
  <Paragraphs>310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4" baseType="lpstr">
      <vt:lpstr>Arial</vt:lpstr>
      <vt:lpstr>宋体</vt:lpstr>
      <vt:lpstr>Wingdings</vt:lpstr>
      <vt:lpstr>Arial</vt:lpstr>
      <vt:lpstr>PingFang SC</vt:lpstr>
      <vt:lpstr>STKaiti</vt:lpstr>
      <vt:lpstr>方正公文小标宋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PingFang SC Semibold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Lydia</cp:lastModifiedBy>
  <cp:revision>2</cp:revision>
  <dcterms:created xsi:type="dcterms:W3CDTF">2026-06-21T13:32:45Z</dcterms:created>
  <dcterms:modified xsi:type="dcterms:W3CDTF">2026-06-21T13:32:45Z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2026-05-21T19:03:41Z</vt:filetime>
  </property>
  <property fmtid="{D5CDD505-2E9C-101B-9397-08002B2CF9AE}" pid="4" name="KSOProductBuildVer">
    <vt:lpwstr>2052-12.1.25895.25895</vt:lpwstr>
  </property>
  <property fmtid="{D5CDD505-2E9C-101B-9397-08002B2CF9AE}" pid="5" name="ICV">
    <vt:lpwstr>A89F76B5524A66FD4BC20E6A9FEC7B34_42</vt:lpwstr>
  </property>
</Properties>
</file>